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5" r:id="rId3"/>
    <p:sldId id="271" r:id="rId4"/>
    <p:sldId id="275" r:id="rId5"/>
    <p:sldId id="278" r:id="rId6"/>
    <p:sldId id="276" r:id="rId7"/>
    <p:sldId id="279" r:id="rId8"/>
    <p:sldId id="277" r:id="rId9"/>
    <p:sldId id="280" r:id="rId10"/>
    <p:sldId id="274" r:id="rId11"/>
    <p:sldId id="281" r:id="rId12"/>
    <p:sldId id="273" r:id="rId13"/>
    <p:sldId id="282" r:id="rId14"/>
    <p:sldId id="27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CAD1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10"/>
  </p:normalViewPr>
  <p:slideViewPr>
    <p:cSldViewPr>
      <p:cViewPr varScale="1">
        <p:scale>
          <a:sx n="92" d="100"/>
          <a:sy n="92" d="100"/>
        </p:scale>
        <p:origin x="1312" y="176"/>
      </p:cViewPr>
      <p:guideLst>
        <p:guide orient="horz" pos="2160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DD113-B215-4486-8F7B-1DA8EF34508F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EAE78-474C-46D3-92BD-34E514C0B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3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AE78-474C-46D3-92BD-34E514C0B2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29C6-A385-44CD-A21A-494747B67327}" type="datetimeFigureOut">
              <a:rPr lang="en-US" smtClean="0"/>
              <a:pPr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4523-673B-4357-B1B8-A269033C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ick.weebl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gl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34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08347-F459-5549-AECA-927C96326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84" y="106680"/>
            <a:ext cx="1935832" cy="1920240"/>
          </a:xfrm>
          <a:prstGeom prst="rect">
            <a:avLst/>
          </a:prstGeom>
        </p:spPr>
      </p:pic>
      <p:sp>
        <p:nvSpPr>
          <p:cNvPr id="10" name="Shape 108">
            <a:extLst>
              <a:ext uri="{FF2B5EF4-FFF2-40B4-BE49-F238E27FC236}">
                <a16:creationId xmlns:a16="http://schemas.microsoft.com/office/drawing/2014/main" id="{ABEEFBDE-511B-554B-A66B-EE35DD3B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0687" y="2002163"/>
            <a:ext cx="10464801" cy="29793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3251">
              <a:defRPr sz="1800" i="0">
                <a:solidFill>
                  <a:srgbClr val="000000"/>
                </a:solidFill>
              </a:defRPr>
            </a:pPr>
            <a:r>
              <a:rPr sz="5400" dirty="0">
                <a:latin typeface="KG Lego House" panose="02000503000000020004" pitchFamily="2" charset="77"/>
              </a:rPr>
              <a:t>Welcome to Mrs. Eick’s </a:t>
            </a:r>
          </a:p>
          <a:p>
            <a:pPr defTabSz="543251">
              <a:defRPr sz="1800" i="0">
                <a:solidFill>
                  <a:srgbClr val="000000"/>
                </a:solidFill>
              </a:defRPr>
            </a:pPr>
            <a:r>
              <a:rPr lang="en-US" sz="5400" dirty="0">
                <a:latin typeface="KG Lego House" panose="02000503000000020004" pitchFamily="2" charset="77"/>
              </a:rPr>
              <a:t>2</a:t>
            </a:r>
            <a:r>
              <a:rPr lang="en-US" sz="5400" baseline="30000" dirty="0">
                <a:latin typeface="KG Lego House" panose="02000503000000020004" pitchFamily="2" charset="77"/>
              </a:rPr>
              <a:t>nd</a:t>
            </a:r>
            <a:r>
              <a:rPr sz="5400" dirty="0">
                <a:latin typeface="KG Lego House" panose="02000503000000020004" pitchFamily="2" charset="77"/>
              </a:rPr>
              <a:t> Grade</a:t>
            </a:r>
          </a:p>
          <a:p>
            <a:pPr defTabSz="543251">
              <a:defRPr sz="1800" i="0">
                <a:solidFill>
                  <a:srgbClr val="000000"/>
                </a:solidFill>
              </a:defRPr>
            </a:pPr>
            <a:r>
              <a:rPr sz="5400" dirty="0">
                <a:latin typeface="KG Lego House" panose="02000503000000020004" pitchFamily="2" charset="77"/>
              </a:rPr>
              <a:t>Back to School Night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47686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Behavior Management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8"/>
            <a:ext cx="1600200" cy="14761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4864A-BFF4-9849-824D-60F6A3E64DF8}"/>
              </a:ext>
            </a:extLst>
          </p:cNvPr>
          <p:cNvSpPr/>
          <p:nvPr/>
        </p:nvSpPr>
        <p:spPr>
          <a:xfrm>
            <a:off x="76200" y="1523804"/>
            <a:ext cx="8915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Positive reinforcements include: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r>
              <a:rPr lang="en-US" sz="2800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Verbal praise and recognition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r>
              <a:rPr lang="en-US" sz="2800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Compliment Cards will be earned when I see a certain behavior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r>
              <a:rPr lang="en-US" sz="2800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Team/table points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r>
              <a:rPr lang="en-US" sz="2800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Whole class rewards: Students will be working towards a certain reward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endParaRPr lang="en-US" sz="2800" dirty="0">
              <a:latin typeface="Janda Everyday Casual" panose="02000503000000020004" pitchFamily="2" charset="77"/>
              <a:ea typeface="Calibri" charset="0"/>
              <a:cs typeface="Times New Roman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Janda Everyday Casual" panose="02000503000000020004" pitchFamily="2" charset="77"/>
                <a:ea typeface="Calibri" charset="0"/>
                <a:cs typeface="Times New Roman" charset="0"/>
              </a:rPr>
              <a:t>Behavior Folder- sent home every Friday. Please review with your child, sign, and return on Monday.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"/>
            </a:pPr>
            <a:endParaRPr lang="en-US" sz="2800" dirty="0">
              <a:latin typeface="Janda Everyday Casual" panose="02000503000000020004" pitchFamily="2" charset="77"/>
              <a:ea typeface="Calibri" charset="0"/>
              <a:cs typeface="Times New Roman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Janda Everyday Casual" panose="02000503000000020004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0916" y="428923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8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Behavior Expectations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4" y="4762"/>
            <a:ext cx="1685120" cy="16715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555D9B-9055-3F46-916A-913A6747525D}"/>
              </a:ext>
            </a:extLst>
          </p:cNvPr>
          <p:cNvSpPr txBox="1">
            <a:spLocks/>
          </p:cNvSpPr>
          <p:nvPr/>
        </p:nvSpPr>
        <p:spPr>
          <a:xfrm>
            <a:off x="175084" y="1925002"/>
            <a:ext cx="8717632" cy="4780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30" indent="-65023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Listen when someone is talking</a:t>
            </a:r>
          </a:p>
          <a:p>
            <a:pPr marL="650230" indent="-65023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Follow directions the first time </a:t>
            </a:r>
          </a:p>
          <a:p>
            <a:pPr marL="650230" indent="-65023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Treat everyone with kindness and respect </a:t>
            </a:r>
          </a:p>
          <a:p>
            <a:pPr marL="650230" indent="-65023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Take care of our school and classroom</a:t>
            </a:r>
          </a:p>
          <a:p>
            <a:pPr marL="650230" indent="-65023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Work and play safely and quietly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357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408563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Communication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9"/>
            <a:ext cx="1371600" cy="1265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83ACD6-349C-9E43-B128-AD365DCC6BB7}"/>
              </a:ext>
            </a:extLst>
          </p:cNvPr>
          <p:cNvSpPr/>
          <p:nvPr/>
        </p:nvSpPr>
        <p:spPr>
          <a:xfrm>
            <a:off x="66675" y="1331976"/>
            <a:ext cx="90678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Newsletter via e mail every Monday with reminders for the following week and to keep you updated with the day to day activities.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The homework for the week will be attached.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Email is the best way to contact 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Please bookmark my website as it will be very helpful throughout the year. </a:t>
            </a:r>
            <a:r>
              <a:rPr lang="en-US" sz="2400" dirty="0">
                <a:latin typeface="Janda Everyday Casual" panose="02000503000000020004" pitchFamily="2" charset="77"/>
                <a:hlinkClick r:id="rId4"/>
              </a:rPr>
              <a:t>Ceick.weebly.com </a:t>
            </a:r>
            <a:endParaRPr lang="en-US" sz="2400" dirty="0">
              <a:latin typeface="Janda Everyday Casual" panose="02000503000000020004" pitchFamily="2" charset="77"/>
            </a:endParaRPr>
          </a:p>
          <a:p>
            <a:pPr algn="ctr"/>
            <a:endParaRPr lang="en-US" sz="2400" b="1" dirty="0">
              <a:latin typeface="Janda Everyday Casual" panose="02000503000000020004" pitchFamily="2" charset="77"/>
            </a:endParaRPr>
          </a:p>
          <a:p>
            <a:pPr algn="ctr"/>
            <a:r>
              <a:rPr lang="en-US" sz="2800" b="1" dirty="0">
                <a:latin typeface="Janda Everyday Casual" panose="02000503000000020004" pitchFamily="2" charset="77"/>
              </a:rPr>
              <a:t>Class Dojo</a:t>
            </a:r>
          </a:p>
          <a:p>
            <a:pPr algn="ctr"/>
            <a:endParaRPr lang="en-US" sz="2400" b="1" dirty="0">
              <a:effectLst>
                <a:reflection stA="1000" endPos="65000" dist="50800" dir="5400000" sy="-100000" algn="bl" rotWithShape="0"/>
              </a:effectLst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Will be used to post pictures of students throughout our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Janda Everyday Casual" panose="02000503000000020004" pitchFamily="2" charset="77"/>
              </a:rPr>
              <a:t>Handout to sign up and download the app.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Janda Everyday Casual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804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Other Items of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" y="-56685"/>
            <a:ext cx="1044116" cy="103570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B44D0D-26DF-E747-881B-0577277057DE}"/>
              </a:ext>
            </a:extLst>
          </p:cNvPr>
          <p:cNvSpPr txBox="1">
            <a:spLocks/>
          </p:cNvSpPr>
          <p:nvPr/>
        </p:nvSpPr>
        <p:spPr>
          <a:xfrm>
            <a:off x="0" y="1035706"/>
            <a:ext cx="8991600" cy="4311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600"/>
              </a:spcBef>
            </a:pPr>
            <a:r>
              <a:rPr lang="en-US" sz="28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Field Trips</a:t>
            </a:r>
            <a:r>
              <a:rPr lang="en-US" sz="28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We typically only take 3-4, with most of them being toward the end of the year. </a:t>
            </a:r>
          </a:p>
          <a:p>
            <a:pPr algn="l">
              <a:spcBef>
                <a:spcPts val="1600"/>
              </a:spcBef>
            </a:pPr>
            <a:r>
              <a:rPr lang="en-US" sz="28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Birthdays: </a:t>
            </a:r>
          </a:p>
          <a:p>
            <a:pPr algn="l">
              <a:spcBef>
                <a:spcPts val="1600"/>
              </a:spcBef>
              <a:buFont typeface="Wingdings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Non-food items</a:t>
            </a:r>
          </a:p>
          <a:p>
            <a:pPr algn="l">
              <a:spcBef>
                <a:spcPts val="1600"/>
              </a:spcBef>
              <a:buFont typeface="Wingdings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ＭＳ Ｐゴシック" charset="-128"/>
              </a:rPr>
              <a:t>Alternate treats include: stickers, pencils, erasers, etc.…</a:t>
            </a:r>
          </a:p>
          <a:p>
            <a:pPr algn="l">
              <a:spcBef>
                <a:spcPts val="1600"/>
              </a:spcBef>
              <a:buFont typeface="Wingdings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ＭＳ Ｐゴシック" charset="-128"/>
              </a:rPr>
              <a:t>Read your child’s favorite book to the class! I can work with your schedule. </a:t>
            </a:r>
          </a:p>
          <a:p>
            <a:pPr algn="l">
              <a:spcBef>
                <a:spcPts val="1600"/>
              </a:spcBef>
            </a:pPr>
            <a:r>
              <a:rPr lang="en-US" sz="28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Donations:</a:t>
            </a:r>
          </a:p>
          <a:p>
            <a:pPr marL="800100" lvl="1" indent="-342900" algn="l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2400" u="sng" dirty="0">
                <a:solidFill>
                  <a:schemeClr val="tx1"/>
                </a:solidFill>
                <a:latin typeface="Janda Everyday Casual" panose="02000503000000020004" pitchFamily="2" charset="77"/>
              </a:rPr>
              <a:t>Scholastic News</a:t>
            </a: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, $6.33 per student (see handout) </a:t>
            </a:r>
          </a:p>
          <a:p>
            <a:pPr marL="800100" lvl="1" indent="-342900" algn="l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Optional: </a:t>
            </a: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Wish list items </a:t>
            </a: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  <a:sym typeface="Wingdings"/>
              </a:rPr>
              <a:t> </a:t>
            </a:r>
            <a:endParaRPr lang="en-US" sz="2400" b="1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004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6708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Volunteers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9"/>
            <a:ext cx="1600200" cy="1476181"/>
          </a:xfrm>
          <a:prstGeom prst="rect">
            <a:avLst/>
          </a:prstGeom>
        </p:spPr>
      </p:pic>
      <p:sp>
        <p:nvSpPr>
          <p:cNvPr id="13" name="Shape 200">
            <a:extLst>
              <a:ext uri="{FF2B5EF4-FFF2-40B4-BE49-F238E27FC236}">
                <a16:creationId xmlns:a16="http://schemas.microsoft.com/office/drawing/2014/main" id="{056749AD-D521-5B4D-AFF9-8BBE51D3B712}"/>
              </a:ext>
            </a:extLst>
          </p:cNvPr>
          <p:cNvSpPr txBox="1">
            <a:spLocks/>
          </p:cNvSpPr>
          <p:nvPr/>
        </p:nvSpPr>
        <p:spPr>
          <a:xfrm>
            <a:off x="0" y="1683447"/>
            <a:ext cx="8991600" cy="49459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Room Parent(s)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Art Education 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Garden Science 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Language Arts/Math Centers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Field Trip coordinator 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Yearbook page coordinator (photos) 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Mrs. </a:t>
            </a:r>
            <a:r>
              <a:rPr lang="en-US" sz="3000" dirty="0" err="1">
                <a:latin typeface="Janda Everyday Casual" panose="02000503000000020004" pitchFamily="2" charset="77"/>
              </a:rPr>
              <a:t>Eick’s</a:t>
            </a:r>
            <a:r>
              <a:rPr lang="en-US" sz="3000" dirty="0">
                <a:latin typeface="Janda Everyday Casual" panose="02000503000000020004" pitchFamily="2" charset="77"/>
              </a:rPr>
              <a:t> Helper (at home) 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Copy Parent</a:t>
            </a:r>
          </a:p>
          <a:p>
            <a:pPr marL="379437" indent="-379437" defTabSz="484837">
              <a:spcBef>
                <a:spcPts val="3300"/>
              </a:spcBef>
              <a:buFont typeface="Arial" pitchFamily="34" charset="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latin typeface="Janda Everyday Casual" panose="02000503000000020004" pitchFamily="2" charset="77"/>
              </a:rPr>
              <a:t>Guest Readers</a:t>
            </a:r>
          </a:p>
        </p:txBody>
      </p:sp>
    </p:spTree>
    <p:extLst>
      <p:ext uri="{BB962C8B-B14F-4D97-AF65-F5344CB8AC3E}">
        <p14:creationId xmlns:p14="http://schemas.microsoft.com/office/powerpoint/2010/main" val="116467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16396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Thank You for Coming!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4" y="4762"/>
            <a:ext cx="1935832" cy="1920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4F8D8C-33E4-504D-8F9F-1653531FDE14}"/>
              </a:ext>
            </a:extLst>
          </p:cNvPr>
          <p:cNvSpPr/>
          <p:nvPr/>
        </p:nvSpPr>
        <p:spPr>
          <a:xfrm>
            <a:off x="0" y="2151727"/>
            <a:ext cx="91434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latinLnBrk="1" hangingPunct="0">
              <a:lnSpc>
                <a:spcPct val="150000"/>
              </a:lnSpc>
            </a:pPr>
            <a:r>
              <a:rPr lang="en-US" sz="3200" dirty="0">
                <a:latin typeface="Janda Everyday Casual" panose="02000503000000020004" pitchFamily="2" charset="77"/>
                <a:sym typeface="Georgia"/>
              </a:rPr>
              <a:t>Please Fill out the Following Forms: </a:t>
            </a:r>
          </a:p>
          <a:p>
            <a:pPr marL="571500" indent="-571500" algn="ctr" defTabSz="58420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Everyday Casual" panose="02000503000000020004" pitchFamily="2" charset="77"/>
              </a:rPr>
              <a:t>Volunteer Information </a:t>
            </a:r>
          </a:p>
          <a:p>
            <a:pPr marL="571500" indent="-571500" algn="ctr" defTabSz="58420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Everyday Casual" panose="02000503000000020004" pitchFamily="2" charset="77"/>
                <a:sym typeface="Georgia"/>
              </a:rPr>
              <a:t>Scholastic News (can send in with donation </a:t>
            </a:r>
          </a:p>
          <a:p>
            <a:pPr algn="ctr" defTabSz="584200" latinLnBrk="1" hangingPunct="0">
              <a:lnSpc>
                <a:spcPct val="150000"/>
              </a:lnSpc>
            </a:pPr>
            <a:r>
              <a:rPr lang="en-US" sz="3200" dirty="0">
                <a:latin typeface="Janda Everyday Casual" panose="02000503000000020004" pitchFamily="2" charset="77"/>
                <a:sym typeface="Georgia"/>
              </a:rPr>
              <a:t>later)</a:t>
            </a:r>
          </a:p>
          <a:p>
            <a:pPr marL="571500" indent="-571500" algn="ctr" defTabSz="58420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Everyday Casual" panose="02000503000000020004" pitchFamily="2" charset="77"/>
                <a:sym typeface="Georgia"/>
              </a:rPr>
              <a:t>Note to your child (if you have time </a:t>
            </a:r>
            <a:r>
              <a:rPr lang="en-US" sz="3200" dirty="0">
                <a:latin typeface="Janda Everyday Casual" panose="02000503000000020004" pitchFamily="2" charset="77"/>
                <a:sym typeface="Wingdings" pitchFamily="2" charset="2"/>
              </a:rPr>
              <a:t>)</a:t>
            </a:r>
            <a:endParaRPr lang="en-US" sz="3200" dirty="0">
              <a:latin typeface="Janda Everyday Casual" panose="02000503000000020004" pitchFamily="2" charset="77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29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51710" y="583911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About Mrs. </a:t>
            </a:r>
            <a:r>
              <a:rPr lang="en-US" sz="5400" b="1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Eick</a:t>
            </a:r>
            <a:endParaRPr lang="en-US" sz="54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G Lego House" panose="0200050300000002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4" y="-19050"/>
            <a:ext cx="1947264" cy="1796347"/>
          </a:xfrm>
          <a:prstGeom prst="rect">
            <a:avLst/>
          </a:prstGeom>
        </p:spPr>
      </p:pic>
      <p:grpSp>
        <p:nvGrpSpPr>
          <p:cNvPr id="12" name="Group 116">
            <a:extLst>
              <a:ext uri="{FF2B5EF4-FFF2-40B4-BE49-F238E27FC236}">
                <a16:creationId xmlns:a16="http://schemas.microsoft.com/office/drawing/2014/main" id="{05D549D9-9382-0E43-8FD2-4BC4CCA1711A}"/>
              </a:ext>
            </a:extLst>
          </p:cNvPr>
          <p:cNvGrpSpPr/>
          <p:nvPr/>
        </p:nvGrpSpPr>
        <p:grpSpPr>
          <a:xfrm rot="651597">
            <a:off x="6891423" y="4202802"/>
            <a:ext cx="2072600" cy="2107500"/>
            <a:chOff x="-114300" y="-152399"/>
            <a:chExt cx="3745112" cy="3096867"/>
          </a:xfrm>
        </p:grpSpPr>
        <p:pic>
          <p:nvPicPr>
            <p:cNvPr id="13" name="293767_592908212286_366218871_n.jpg">
              <a:extLst>
                <a:ext uri="{FF2B5EF4-FFF2-40B4-BE49-F238E27FC236}">
                  <a16:creationId xmlns:a16="http://schemas.microsoft.com/office/drawing/2014/main" id="{ECAAC743-FFEB-8A44-8183-A1044D63968F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516513" cy="26396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CDB00D-B143-8345-AE20-053878A1AA29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4300" y="-152400"/>
              <a:ext cx="3745113" cy="3096869"/>
            </a:xfrm>
            <a:prstGeom prst="rect">
              <a:avLst/>
            </a:prstGeom>
            <a:effectLst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4D49B-2EBE-F140-8478-0BAE663043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6924">
            <a:off x="4260505" y="4491047"/>
            <a:ext cx="2121034" cy="1653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A8172-DB3E-7848-AC88-009C5D4F0B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1464">
            <a:off x="4032553" y="1753808"/>
            <a:ext cx="1980068" cy="2188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D64644-7AE6-514A-ADBA-D6B0453345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521">
            <a:off x="6620818" y="1775299"/>
            <a:ext cx="2007508" cy="2007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44824-7773-4E46-BAA3-CAA81EA85C88}"/>
              </a:ext>
            </a:extLst>
          </p:cNvPr>
          <p:cNvSpPr/>
          <p:nvPr/>
        </p:nvSpPr>
        <p:spPr>
          <a:xfrm>
            <a:off x="-33339" y="1901952"/>
            <a:ext cx="3910757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752" indent="-327752" defTabSz="519884">
              <a:spcBef>
                <a:spcPts val="2600"/>
              </a:spcBef>
              <a:buBlip>
                <a:blip r:embed="rId9"/>
              </a:buBlip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latin typeface="Janda Everyday Casual" panose="02000503000000020004" pitchFamily="2" charset="77"/>
              </a:rPr>
              <a:t>Grew up in the Bay Area and San Diego </a:t>
            </a:r>
          </a:p>
          <a:p>
            <a:pPr marL="327752" indent="-327752" defTabSz="519884">
              <a:spcBef>
                <a:spcPts val="2600"/>
              </a:spcBef>
              <a:buBlip>
                <a:blip r:embed="rId9"/>
              </a:buBlip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latin typeface="Janda Everyday Casual" panose="02000503000000020004" pitchFamily="2" charset="77"/>
              </a:rPr>
              <a:t>Family of teachers</a:t>
            </a:r>
          </a:p>
          <a:p>
            <a:pPr marL="327752" indent="-327752" defTabSz="519884">
              <a:spcBef>
                <a:spcPts val="2600"/>
              </a:spcBef>
              <a:buBlip>
                <a:blip r:embed="rId9"/>
              </a:buBlip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latin typeface="Janda Everyday Casual" panose="02000503000000020004" pitchFamily="2" charset="77"/>
              </a:rPr>
              <a:t>Master’s degree in Education with a Specialization in Reading </a:t>
            </a:r>
          </a:p>
          <a:p>
            <a:pPr marL="327752" indent="-327752" defTabSz="519884">
              <a:spcBef>
                <a:spcPts val="2600"/>
              </a:spcBef>
              <a:buBlip>
                <a:blip r:embed="rId9"/>
              </a:buBlip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latin typeface="Janda Everyday Casual" panose="02000503000000020004" pitchFamily="2" charset="77"/>
              </a:rPr>
              <a:t>6</a:t>
            </a:r>
            <a:r>
              <a:rPr lang="en-US" sz="2600" baseline="30000" dirty="0">
                <a:latin typeface="Janda Everyday Casual" panose="02000503000000020004" pitchFamily="2" charset="77"/>
              </a:rPr>
              <a:t>th</a:t>
            </a:r>
            <a:r>
              <a:rPr lang="en-US" sz="2600" dirty="0">
                <a:latin typeface="Janda Everyday Casual" panose="02000503000000020004" pitchFamily="2" charset="77"/>
              </a:rPr>
              <a:t> year at ECC</a:t>
            </a:r>
          </a:p>
          <a:p>
            <a:pPr marL="327752" indent="-327752" defTabSz="519884">
              <a:spcBef>
                <a:spcPts val="2600"/>
              </a:spcBef>
              <a:buBlip>
                <a:blip r:embed="rId9"/>
              </a:buBlip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latin typeface="Janda Everyday Casual" panose="02000503000000020004" pitchFamily="2" charset="77"/>
              </a:rPr>
              <a:t>Lifelong learner!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9358" y="30840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Classroom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4" y="4762"/>
            <a:ext cx="1729916" cy="171598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D386CF2-ED84-1549-9411-68BE032AB490}"/>
              </a:ext>
            </a:extLst>
          </p:cNvPr>
          <p:cNvSpPr txBox="1">
            <a:spLocks noChangeArrowheads="1"/>
          </p:cNvSpPr>
          <p:nvPr/>
        </p:nvSpPr>
        <p:spPr>
          <a:xfrm>
            <a:off x="14287" y="1925002"/>
            <a:ext cx="8816516" cy="47043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Janda Everyday Casual" panose="02000503000000020004" pitchFamily="2" charset="77"/>
                <a:ea typeface="ＭＳ Ｐゴシック" charset="-128"/>
              </a:rPr>
              <a:t>Create a safe and nurturing classroom environment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Janda Everyday Casual" panose="02000503000000020004" pitchFamily="2" charset="77"/>
                <a:ea typeface="ＭＳ Ｐゴシック" charset="-128"/>
              </a:rPr>
              <a:t>Celebrate accomplishments, regardless of size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Janda Everyday Casual" panose="02000503000000020004" pitchFamily="2" charset="77"/>
                <a:ea typeface="ＭＳ Ｐゴシック" charset="-128"/>
              </a:rPr>
              <a:t>Provide instruction at an appropriate level so that all students make measurable academic gains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5013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Daily Schedule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9"/>
            <a:ext cx="1295400" cy="1195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A49984-49C1-5C4A-B6A1-D60061DB5AC7}"/>
              </a:ext>
            </a:extLst>
          </p:cNvPr>
          <p:cNvSpPr/>
          <p:nvPr/>
        </p:nvSpPr>
        <p:spPr>
          <a:xfrm>
            <a:off x="85725" y="1498885"/>
            <a:ext cx="87249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8:00</a:t>
            </a:r>
            <a:r>
              <a:rPr lang="en-US" sz="2000" dirty="0">
                <a:latin typeface="Janda Everyday Casual" panose="02000503000000020004" pitchFamily="2" charset="77"/>
              </a:rPr>
              <a:t> Morning Meeting/ Silent Reading </a:t>
            </a:r>
          </a:p>
          <a:p>
            <a:pPr>
              <a:buSzPts val="2400"/>
            </a:pPr>
            <a:endParaRPr lang="en-US" sz="2000" i="1" dirty="0">
              <a:latin typeface="Janda Everyday Casual" panose="02000503000000020004" pitchFamily="2" charset="77"/>
            </a:endParaRPr>
          </a:p>
          <a:p>
            <a:pPr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8:15	 Language Arts </a:t>
            </a:r>
          </a:p>
          <a:p>
            <a:pPr>
              <a:buSzPts val="2400"/>
            </a:pPr>
            <a:r>
              <a:rPr lang="en-US" sz="2000" dirty="0">
                <a:latin typeface="Janda Everyday Casual" panose="02000503000000020004" pitchFamily="2" charset="77"/>
              </a:rPr>
              <a:t>	</a:t>
            </a:r>
          </a:p>
          <a:p>
            <a:pPr>
              <a:buSzPts val="2400"/>
            </a:pPr>
            <a:r>
              <a:rPr lang="pt-BR" sz="2000" b="1" dirty="0">
                <a:latin typeface="Janda Everyday Casual" panose="02000503000000020004" pitchFamily="2" charset="77"/>
              </a:rPr>
              <a:t>10:00  </a:t>
            </a:r>
            <a:r>
              <a:rPr lang="pt-BR" sz="2000" b="1" dirty="0" err="1">
                <a:latin typeface="Janda Everyday Casual" panose="02000503000000020004" pitchFamily="2" charset="77"/>
              </a:rPr>
              <a:t>Recess</a:t>
            </a:r>
            <a:r>
              <a:rPr lang="pt-BR" sz="2000" b="1" dirty="0">
                <a:latin typeface="Janda Everyday Casual" panose="02000503000000020004" pitchFamily="2" charset="77"/>
              </a:rPr>
              <a:t> </a:t>
            </a:r>
            <a:r>
              <a:rPr lang="pt-BR" sz="2000" b="1" dirty="0" err="1">
                <a:latin typeface="Janda Everyday Casual" panose="02000503000000020004" pitchFamily="2" charset="77"/>
              </a:rPr>
              <a:t>and</a:t>
            </a:r>
            <a:r>
              <a:rPr lang="pt-BR" sz="2000" b="1" dirty="0">
                <a:latin typeface="Janda Everyday Casual" panose="02000503000000020004" pitchFamily="2" charset="77"/>
              </a:rPr>
              <a:t> </a:t>
            </a:r>
            <a:r>
              <a:rPr lang="pt-BR" sz="2000" b="1" dirty="0" err="1">
                <a:latin typeface="Janda Everyday Casual" panose="02000503000000020004" pitchFamily="2" charset="77"/>
              </a:rPr>
              <a:t>Snack</a:t>
            </a:r>
            <a:r>
              <a:rPr lang="pt-BR" sz="2000" b="1" dirty="0">
                <a:latin typeface="Janda Everyday Casual" panose="02000503000000020004" pitchFamily="2" charset="77"/>
              </a:rPr>
              <a:t> </a:t>
            </a:r>
            <a:r>
              <a:rPr lang="pt-BR" sz="2000" dirty="0">
                <a:latin typeface="Janda Everyday Casual" panose="02000503000000020004" pitchFamily="2" charset="77"/>
              </a:rPr>
              <a:t>(</a:t>
            </a:r>
            <a:r>
              <a:rPr lang="pt-BR" sz="2000" dirty="0" err="1">
                <a:latin typeface="Janda Everyday Casual" panose="02000503000000020004" pitchFamily="2" charset="77"/>
              </a:rPr>
              <a:t>Please</a:t>
            </a:r>
            <a:r>
              <a:rPr lang="pt-BR" sz="2000" dirty="0">
                <a:latin typeface="Janda Everyday Casual" panose="02000503000000020004" pitchFamily="2" charset="77"/>
              </a:rPr>
              <a:t> </a:t>
            </a:r>
            <a:r>
              <a:rPr lang="pt-BR" sz="2000" dirty="0" err="1">
                <a:latin typeface="Janda Everyday Casual" panose="02000503000000020004" pitchFamily="2" charset="77"/>
              </a:rPr>
              <a:t>send</a:t>
            </a:r>
            <a:r>
              <a:rPr lang="pt-BR" sz="2000" dirty="0">
                <a:latin typeface="Janda Everyday Casual" panose="02000503000000020004" pitchFamily="2" charset="77"/>
              </a:rPr>
              <a:t> a </a:t>
            </a:r>
            <a:r>
              <a:rPr lang="pt-BR" sz="2000" dirty="0" err="1">
                <a:latin typeface="Janda Everyday Casual" panose="02000503000000020004" pitchFamily="2" charset="77"/>
              </a:rPr>
              <a:t>healthy</a:t>
            </a:r>
            <a:r>
              <a:rPr lang="pt-BR" sz="2000" dirty="0">
                <a:latin typeface="Janda Everyday Casual" panose="02000503000000020004" pitchFamily="2" charset="77"/>
              </a:rPr>
              <a:t> </a:t>
            </a:r>
            <a:r>
              <a:rPr lang="pt-BR" sz="2000" dirty="0" err="1">
                <a:latin typeface="Janda Everyday Casual" panose="02000503000000020004" pitchFamily="2" charset="77"/>
              </a:rPr>
              <a:t>snack</a:t>
            </a:r>
            <a:r>
              <a:rPr lang="pt-BR" sz="2000" dirty="0">
                <a:latin typeface="Janda Everyday Casual" panose="02000503000000020004" pitchFamily="2" charset="77"/>
              </a:rPr>
              <a:t> </a:t>
            </a:r>
            <a:r>
              <a:rPr lang="pt-BR" sz="2000" dirty="0" err="1">
                <a:latin typeface="Janda Everyday Casual" panose="02000503000000020004" pitchFamily="2" charset="77"/>
              </a:rPr>
              <a:t>daily</a:t>
            </a:r>
            <a:r>
              <a:rPr lang="pt-BR" sz="2000" dirty="0">
                <a:latin typeface="Janda Everyday Casual" panose="02000503000000020004" pitchFamily="2" charset="77"/>
              </a:rPr>
              <a:t>!)</a:t>
            </a:r>
          </a:p>
          <a:p>
            <a:pPr>
              <a:buSzPts val="2400"/>
            </a:pPr>
            <a:endParaRPr lang="pt-BR" sz="2000" dirty="0">
              <a:latin typeface="Janda Everyday Casual" panose="02000503000000020004" pitchFamily="2" charset="77"/>
            </a:endParaRPr>
          </a:p>
          <a:p>
            <a:pPr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10:25  Read Aloud</a:t>
            </a:r>
          </a:p>
          <a:p>
            <a:pPr>
              <a:buSzPts val="2400"/>
            </a:pPr>
            <a:endParaRPr lang="en-US" sz="2000" dirty="0">
              <a:latin typeface="Janda Everyday Casual" panose="02000503000000020004" pitchFamily="2" charset="77"/>
            </a:endParaRPr>
          </a:p>
          <a:p>
            <a:pPr marL="12700"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10:30 Math</a:t>
            </a:r>
            <a:endParaRPr lang="en-US" sz="2000" dirty="0">
              <a:latin typeface="Janda Everyday Casual" panose="02000503000000020004" pitchFamily="2" charset="77"/>
            </a:endParaRPr>
          </a:p>
          <a:p>
            <a:pPr marL="12700">
              <a:buSzPts val="2400"/>
            </a:pPr>
            <a:endParaRPr lang="en-US" sz="2000" b="1" dirty="0">
              <a:latin typeface="Janda Everyday Casual" panose="02000503000000020004" pitchFamily="2" charset="77"/>
            </a:endParaRPr>
          </a:p>
          <a:p>
            <a:pPr marL="12700"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11:50 Lunch </a:t>
            </a:r>
          </a:p>
          <a:p>
            <a:pPr marL="12700">
              <a:buSzPts val="2400"/>
            </a:pPr>
            <a:endParaRPr lang="en-US" sz="2000" b="1" dirty="0">
              <a:latin typeface="Janda Everyday Casual" panose="02000503000000020004" pitchFamily="2" charset="77"/>
            </a:endParaRPr>
          </a:p>
          <a:p>
            <a:pPr marL="12700"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12:30  Writing, P.E., Rotations, Art Ed. </a:t>
            </a:r>
          </a:p>
          <a:p>
            <a:pPr marL="12700"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	</a:t>
            </a:r>
            <a:r>
              <a:rPr lang="en-US" sz="2000" dirty="0">
                <a:latin typeface="Janda Everyday Casual" panose="02000503000000020004" pitchFamily="2" charset="77"/>
              </a:rPr>
              <a:t>On Wednesday’s, we have Wheel</a:t>
            </a:r>
          </a:p>
          <a:p>
            <a:pPr marL="12700">
              <a:buSzPts val="2400"/>
            </a:pPr>
            <a:endParaRPr lang="en-US" sz="2000" b="1" dirty="0">
              <a:latin typeface="Janda Everyday Casual" panose="02000503000000020004" pitchFamily="2" charset="77"/>
            </a:endParaRPr>
          </a:p>
          <a:p>
            <a:pPr marL="12700">
              <a:buSzPts val="2400"/>
            </a:pPr>
            <a:r>
              <a:rPr lang="en-US" sz="2000" b="1" dirty="0">
                <a:latin typeface="Janda Everyday Casual" panose="02000503000000020004" pitchFamily="2" charset="77"/>
              </a:rPr>
              <a:t>2:20 Dismissal</a:t>
            </a:r>
          </a:p>
          <a:p>
            <a:pPr lvl="3">
              <a:buSzPts val="1000"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1" y="130879"/>
            <a:ext cx="89910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Math Curriculum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5" y="4762"/>
            <a:ext cx="967916" cy="960120"/>
          </a:xfrm>
          <a:prstGeom prst="rect">
            <a:avLst/>
          </a:prstGeom>
        </p:spPr>
      </p:pic>
      <p:sp>
        <p:nvSpPr>
          <p:cNvPr id="9" name="Shape 134">
            <a:extLst>
              <a:ext uri="{FF2B5EF4-FFF2-40B4-BE49-F238E27FC236}">
                <a16:creationId xmlns:a16="http://schemas.microsoft.com/office/drawing/2014/main" id="{16810CC5-F200-914E-8671-73BA66578FBA}"/>
              </a:ext>
            </a:extLst>
          </p:cNvPr>
          <p:cNvSpPr txBox="1">
            <a:spLocks/>
          </p:cNvSpPr>
          <p:nvPr/>
        </p:nvSpPr>
        <p:spPr>
          <a:xfrm>
            <a:off x="141276" y="1005750"/>
            <a:ext cx="8850324" cy="5852250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Operations and Algebraic Thinking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Problems involving addition and subtraction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Add and subtract within 20 (mental math)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Foundations of multiplication</a:t>
            </a:r>
          </a:p>
          <a:p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Numbers and Operations in Base Ten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Understand place value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Use place value to add and subtract</a:t>
            </a:r>
          </a:p>
          <a:p>
            <a:pPr lvl="1"/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Measurement and Data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Janda Everyday Casual" panose="02000503000000020004" pitchFamily="2" charset="77"/>
              </a:rPr>
              <a:t>Measure and estimate lengths in standard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Work with time and money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Represent and interpret data </a:t>
            </a:r>
          </a:p>
          <a:p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Geometry</a:t>
            </a: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Reason with shapes and their attributes  </a:t>
            </a:r>
          </a:p>
          <a:p>
            <a:pPr lvl="1"/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  <a:p>
            <a:pPr lvl="1">
              <a:buFont typeface="Wingdings" charset="2"/>
              <a:buChar char="v"/>
            </a:pPr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  <a:p>
            <a:pPr lvl="1">
              <a:buFont typeface="Wingdings" charset="2"/>
              <a:buChar char="v"/>
            </a:pPr>
            <a:endParaRPr lang="en-US" sz="2400" dirty="0">
              <a:solidFill>
                <a:schemeClr val="tx1"/>
              </a:solidFill>
              <a:latin typeface="Janda Everyday Casual" panose="0200050300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967D8-9679-C741-A4F5-52129A139CAA}"/>
              </a:ext>
            </a:extLst>
          </p:cNvPr>
          <p:cNvSpPr txBox="1"/>
          <p:nvPr/>
        </p:nvSpPr>
        <p:spPr>
          <a:xfrm>
            <a:off x="4403452" y="6214706"/>
            <a:ext cx="3334321" cy="46166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www.Corestandards.org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44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Math Instruction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9"/>
            <a:ext cx="1447800" cy="13355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C5917-5DC4-8F46-B455-75F9866503D6}"/>
              </a:ext>
            </a:extLst>
          </p:cNvPr>
          <p:cNvSpPr txBox="1">
            <a:spLocks/>
          </p:cNvSpPr>
          <p:nvPr/>
        </p:nvSpPr>
        <p:spPr>
          <a:xfrm>
            <a:off x="85725" y="1650109"/>
            <a:ext cx="6116638" cy="379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800" dirty="0" err="1">
                <a:latin typeface="Janda Everyday Casual" panose="02000503000000020004" pitchFamily="2" charset="77"/>
              </a:rPr>
              <a:t>i</a:t>
            </a:r>
            <a:r>
              <a:rPr lang="en-US" sz="2800" dirty="0">
                <a:latin typeface="Janda Everyday Casual" panose="02000503000000020004" pitchFamily="2" charset="77"/>
              </a:rPr>
              <a:t>-Ready Math Program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latin typeface="Janda Everyday Casual" panose="02000503000000020004" pitchFamily="2" charset="77"/>
              </a:rPr>
              <a:t>Whole class math lessons 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latin typeface="Janda Everyday Casual" panose="02000503000000020004" pitchFamily="2" charset="77"/>
              </a:rPr>
              <a:t>Small group lessons 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latin typeface="Janda Everyday Casual" panose="02000503000000020004" pitchFamily="2" charset="77"/>
              </a:rPr>
              <a:t>Math games </a:t>
            </a:r>
          </a:p>
          <a:p>
            <a:pPr>
              <a:buFont typeface="Wingdings" charset="2"/>
              <a:buChar char="v"/>
            </a:pPr>
            <a:r>
              <a:rPr lang="en-US" sz="2800" dirty="0">
                <a:latin typeface="Janda Everyday Casual" panose="02000503000000020004" pitchFamily="2" charset="77"/>
              </a:rPr>
              <a:t>Opportunities for further analysis through math journals, hands-on activities, and number talks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Janda Everyday Casual" panose="02000503000000020004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D3E91-5047-844E-8CFB-4B2D73D821A8}"/>
              </a:ext>
            </a:extLst>
          </p:cNvPr>
          <p:cNvSpPr/>
          <p:nvPr/>
        </p:nvSpPr>
        <p:spPr>
          <a:xfrm>
            <a:off x="6403975" y="1135797"/>
            <a:ext cx="2386012" cy="2677656"/>
          </a:xfrm>
          <a:prstGeom prst="rect">
            <a:avLst/>
          </a:prstGeom>
          <a:ln w="19050">
            <a:solidFill>
              <a:schemeClr val="accent4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Janda Everyday Casual" panose="02000503000000020004" pitchFamily="2" charset="77"/>
              </a:rPr>
              <a:t>Digital Curriculum: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sz="2800" dirty="0" err="1">
                <a:latin typeface="Janda Everyday Casual" panose="02000503000000020004" pitchFamily="2" charset="77"/>
              </a:rPr>
              <a:t>i</a:t>
            </a:r>
            <a:r>
              <a:rPr lang="en-US" sz="2800" dirty="0">
                <a:latin typeface="Janda Everyday Casual" panose="02000503000000020004" pitchFamily="2" charset="77"/>
              </a:rPr>
              <a:t>-Ready 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sz="2800" dirty="0">
                <a:latin typeface="Janda Everyday Casual" panose="02000503000000020004" pitchFamily="2" charset="77"/>
              </a:rPr>
              <a:t>ST Math 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sz="2800" dirty="0">
                <a:latin typeface="Janda Everyday Casual" panose="02000503000000020004" pitchFamily="2" charset="77"/>
              </a:rPr>
              <a:t>IXL 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sz="2800" dirty="0">
                <a:latin typeface="Janda Everyday Casual" panose="02000503000000020004" pitchFamily="2" charset="77"/>
              </a:rPr>
              <a:t>XtraMath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EB4E47-379C-8F44-8707-5EF321A79062}"/>
              </a:ext>
            </a:extLst>
          </p:cNvPr>
          <p:cNvSpPr/>
          <p:nvPr/>
        </p:nvSpPr>
        <p:spPr>
          <a:xfrm>
            <a:off x="1524000" y="5441656"/>
            <a:ext cx="7467600" cy="14219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HelloTeacher Medium" panose="02000603000000000000" pitchFamily="2" charset="0"/>
                <a:ea typeface="HelloTeacher Medium" panose="02000603000000000000" pitchFamily="2" charset="0"/>
              </a:rPr>
              <a:t>To qualify for enrichment based work, all students need to have scored above 90% on both Common Core based assessments. These were administered the first week of school. </a:t>
            </a:r>
          </a:p>
        </p:txBody>
      </p:sp>
    </p:spTree>
    <p:extLst>
      <p:ext uri="{BB962C8B-B14F-4D97-AF65-F5344CB8AC3E}">
        <p14:creationId xmlns:p14="http://schemas.microsoft.com/office/powerpoint/2010/main" val="181032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171" y="185291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English Language Arts Curriculum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4" y="4762"/>
            <a:ext cx="1272716" cy="126246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1F020E-1CEF-FD48-BE24-183EE176A323}"/>
              </a:ext>
            </a:extLst>
          </p:cNvPr>
          <p:cNvSpPr txBox="1">
            <a:spLocks/>
          </p:cNvSpPr>
          <p:nvPr/>
        </p:nvSpPr>
        <p:spPr>
          <a:xfrm>
            <a:off x="0" y="1262464"/>
            <a:ext cx="9144000" cy="54102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800"/>
              </a:spcBef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Reading: Literature </a:t>
            </a:r>
          </a:p>
          <a:p>
            <a:pPr marL="800100" lvl="1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Reading comprehension strategies, story structure, compare and contrast </a:t>
            </a:r>
          </a:p>
          <a:p>
            <a:pPr algn="l">
              <a:spcBef>
                <a:spcPts val="2800"/>
              </a:spcBef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Reading: Informational Text </a:t>
            </a:r>
          </a:p>
          <a:p>
            <a:pPr marL="800100" lvl="1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Identify the main idea in a text; know and use text features 	</a:t>
            </a:r>
          </a:p>
          <a:p>
            <a:pPr algn="l">
              <a:spcBef>
                <a:spcPts val="2800"/>
              </a:spcBef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Reading: Foundational Skills</a:t>
            </a:r>
          </a:p>
          <a:p>
            <a:pPr marL="800100" lvl="1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Read with sufficient accuracy and fluency to support comprehension</a:t>
            </a:r>
          </a:p>
          <a:p>
            <a:pPr lvl="1" algn="l">
              <a:spcBef>
                <a:spcPts val="2800"/>
              </a:spcBef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Writing </a:t>
            </a:r>
          </a:p>
          <a:p>
            <a:pPr marL="800100" lvl="1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Janda Everyday Casual" panose="02000503000000020004" pitchFamily="2" charset="77"/>
              </a:rPr>
              <a:t>Genres- Narrative, Opinion, Informational</a:t>
            </a:r>
          </a:p>
          <a:p>
            <a:pPr marL="342900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Grammar </a:t>
            </a:r>
          </a:p>
          <a:p>
            <a:pPr marL="342900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Phonics </a:t>
            </a:r>
          </a:p>
          <a:p>
            <a:pPr marL="342900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Spelling </a:t>
            </a:r>
          </a:p>
          <a:p>
            <a:pPr marL="800100" lvl="1" indent="-342900"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</a:rPr>
              <a:t>Pretests each Monday, Posttests on Friday. Alternate Lists given to kids who only miss 0 or 1 word on the pretest. </a:t>
            </a:r>
          </a:p>
        </p:txBody>
      </p:sp>
    </p:spTree>
    <p:extLst>
      <p:ext uri="{BB962C8B-B14F-4D97-AF65-F5344CB8AC3E}">
        <p14:creationId xmlns:p14="http://schemas.microsoft.com/office/powerpoint/2010/main" val="307943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Green backgrou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05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6372" y="152736"/>
            <a:ext cx="623125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English Language Arts Instruction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F5BC-1B92-0E46-8247-B3796D117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339"/>
            <a:ext cx="1828800" cy="168706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C7612F-50DF-E049-91D0-E2D6BC9300F4}"/>
              </a:ext>
            </a:extLst>
          </p:cNvPr>
          <p:cNvSpPr txBox="1">
            <a:spLocks/>
          </p:cNvSpPr>
          <p:nvPr/>
        </p:nvSpPr>
        <p:spPr>
          <a:xfrm>
            <a:off x="76200" y="1707295"/>
            <a:ext cx="5867400" cy="44649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00"/>
              </a:spcBef>
              <a:buNone/>
            </a:pPr>
            <a:r>
              <a:rPr lang="en-US" sz="2400" b="1" dirty="0">
                <a:latin typeface="Janda Everyday Casual" panose="02000503000000020004" pitchFamily="2" charset="77"/>
              </a:rPr>
              <a:t>National Geographic Reach for Reading curriculum</a:t>
            </a:r>
          </a:p>
          <a:p>
            <a:pPr>
              <a:spcBef>
                <a:spcPts val="2800"/>
              </a:spcBef>
              <a:buFont typeface="Wingdings" charset="2"/>
              <a:buChar char="v"/>
            </a:pPr>
            <a:r>
              <a:rPr lang="en-US" sz="2400" dirty="0">
                <a:latin typeface="Janda Everyday Casual" panose="02000503000000020004" pitchFamily="2" charset="77"/>
              </a:rPr>
              <a:t>Small group instruction/ Centers </a:t>
            </a:r>
          </a:p>
          <a:p>
            <a:pPr>
              <a:spcBef>
                <a:spcPts val="2800"/>
              </a:spcBef>
              <a:buFont typeface="Wingdings" charset="2"/>
              <a:buChar char="v"/>
            </a:pPr>
            <a:r>
              <a:rPr lang="en-US" sz="2400" dirty="0">
                <a:latin typeface="Janda Everyday Casual" panose="02000503000000020004" pitchFamily="2" charset="77"/>
              </a:rPr>
              <a:t>Writing: Incorporating San Diego Writing Project, and journal writing skills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2400" dirty="0">
                <a:latin typeface="Janda Everyday Casual" panose="02000503000000020004" pitchFamily="2" charset="77"/>
              </a:rPr>
              <a:t>	</a:t>
            </a:r>
            <a:r>
              <a:rPr lang="en-US" sz="2400" b="1" dirty="0">
                <a:latin typeface="Janda Everyday Casual" panose="02000503000000020004" pitchFamily="2" charset="77"/>
              </a:rPr>
              <a:t>Library</a:t>
            </a:r>
            <a:r>
              <a:rPr lang="en-US" sz="2400" dirty="0">
                <a:latin typeface="Janda Everyday Casual" panose="02000503000000020004" pitchFamily="2" charset="77"/>
              </a:rPr>
              <a:t> </a:t>
            </a:r>
          </a:p>
          <a:p>
            <a:pPr>
              <a:spcBef>
                <a:spcPts val="2200"/>
              </a:spcBef>
              <a:buFont typeface="Wingdings" charset="2"/>
              <a:buChar char="v"/>
            </a:pPr>
            <a:r>
              <a:rPr lang="en-US" sz="2400" dirty="0">
                <a:latin typeface="Janda Everyday Casual" panose="02000503000000020004" pitchFamily="2" charset="77"/>
              </a:rPr>
              <a:t>Class library- leveled and students will know which AR books to read </a:t>
            </a:r>
          </a:p>
          <a:p>
            <a:pPr>
              <a:spcBef>
                <a:spcPts val="2200"/>
              </a:spcBef>
              <a:buFont typeface="Wingdings" charset="2"/>
              <a:buChar char="v"/>
            </a:pPr>
            <a:r>
              <a:rPr lang="en-US" sz="2400" dirty="0">
                <a:latin typeface="Janda Everyday Casual" panose="02000503000000020004" pitchFamily="2" charset="77"/>
              </a:rPr>
              <a:t>Power Reading Books: Leveled books available at the Media Center</a:t>
            </a:r>
          </a:p>
          <a:p>
            <a:endParaRPr lang="en-US" sz="1600" dirty="0">
              <a:latin typeface="Janda Everyday Casual" panose="02000503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69DF8-E686-3A41-98D5-2D4EDAB55278}"/>
              </a:ext>
            </a:extLst>
          </p:cNvPr>
          <p:cNvSpPr txBox="1"/>
          <p:nvPr/>
        </p:nvSpPr>
        <p:spPr>
          <a:xfrm>
            <a:off x="6019800" y="892387"/>
            <a:ext cx="2971800" cy="5765681"/>
          </a:xfrm>
          <a:prstGeom prst="rect">
            <a:avLst/>
          </a:prstGeom>
          <a:noFill/>
          <a:ln w="12700" cap="flat">
            <a:solidFill>
              <a:schemeClr val="tx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Janda Everyday Casual" panose="02000503000000020004" pitchFamily="2" charset="77"/>
                <a:ea typeface="+mj-ea"/>
                <a:cs typeface="+mj-cs"/>
                <a:sym typeface="Georgia"/>
              </a:rPr>
              <a:t>Extension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Janda Everyday Casual" panose="02000503000000020004" pitchFamily="2" charset="77"/>
                <a:ea typeface="+mj-ea"/>
                <a:cs typeface="+mj-cs"/>
                <a:sym typeface="Georgia"/>
              </a:rPr>
              <a:t>opportunities: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effectLst/>
              <a:uFillTx/>
              <a:latin typeface="Janda Everyday Casual" panose="02000503000000020004" pitchFamily="2" charset="77"/>
              <a:ea typeface="+mj-ea"/>
              <a:cs typeface="+mj-cs"/>
              <a:sym typeface="Georgia"/>
            </a:endParaRP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effectLst/>
                <a:uFillTx/>
                <a:latin typeface="Janda Everyday Casual" panose="02000503000000020004" pitchFamily="2" charset="77"/>
                <a:ea typeface="+mj-ea"/>
                <a:cs typeface="+mj-cs"/>
                <a:sym typeface="Georgia"/>
              </a:rPr>
              <a:t>Leveled guided </a:t>
            </a:r>
          </a:p>
          <a:p>
            <a:pPr marR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effectLst/>
                <a:uFillTx/>
                <a:latin typeface="Janda Everyday Casual" panose="02000503000000020004" pitchFamily="2" charset="77"/>
                <a:ea typeface="+mj-ea"/>
                <a:cs typeface="+mj-cs"/>
                <a:sym typeface="Georgia"/>
              </a:rPr>
              <a:t>reading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effectLst/>
                <a:uFillTx/>
                <a:latin typeface="Janda Everyday Casual" panose="02000503000000020004" pitchFamily="2" charset="77"/>
                <a:ea typeface="+mj-ea"/>
                <a:cs typeface="+mj-cs"/>
                <a:sym typeface="Georgia"/>
              </a:rPr>
              <a:t> groups</a:t>
            </a:r>
          </a:p>
          <a:p>
            <a:pPr marL="457200" indent="-457200" algn="ctr" defTabSz="584200" rtl="0" latinLnBrk="1" hangingPunct="0">
              <a:buFont typeface="Arial" charset="0"/>
              <a:buChar char="•"/>
            </a:pPr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Students will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analyze complex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text and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become more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familiar with the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academic language </a:t>
            </a:r>
          </a:p>
          <a:p>
            <a:pPr algn="ctr" defTabSz="584200" rtl="0" latinLnBrk="1" hangingPunct="0"/>
            <a:r>
              <a:rPr lang="en-US" altLang="en-US" sz="2400" dirty="0">
                <a:latin typeface="Janda Everyday Casual" panose="02000503000000020004" pitchFamily="2" charset="77"/>
                <a:ea typeface="ＭＳ Ｐゴシック" charset="-128"/>
              </a:rPr>
              <a:t>presented. </a:t>
            </a:r>
          </a:p>
          <a:p>
            <a:pPr defTabSz="584200" rtl="0" latinLnBrk="1" hangingPunct="0"/>
            <a:endParaRPr lang="en-US" altLang="en-US" sz="2000" dirty="0">
              <a:latin typeface="Janda Everyday Casual" panose="02000503000000020004" pitchFamily="2" charset="77"/>
              <a:ea typeface="ＭＳ Ｐゴシック" charset="-128"/>
            </a:endParaRPr>
          </a:p>
          <a:p>
            <a:pPr defTabSz="584200" rtl="0" latinLnBrk="1" hangingPunct="0"/>
            <a:r>
              <a:rPr lang="en-US" altLang="en-US" sz="2000" dirty="0">
                <a:latin typeface="Janda Everyday Casual" panose="02000503000000020004" pitchFamily="2" charset="77"/>
                <a:ea typeface="ＭＳ Ｐゴシック" charset="-128"/>
              </a:rPr>
              <a:t>*Junior Great Books, </a:t>
            </a:r>
          </a:p>
          <a:p>
            <a:pPr defTabSz="584200" rtl="0" latinLnBrk="1" hangingPunct="0"/>
            <a:r>
              <a:rPr lang="en-US" altLang="en-US" sz="2000" dirty="0">
                <a:latin typeface="Janda Everyday Casual" panose="02000503000000020004" pitchFamily="2" charset="77"/>
                <a:ea typeface="ＭＳ Ｐゴシック" charset="-128"/>
              </a:rPr>
              <a:t>College of William and </a:t>
            </a:r>
          </a:p>
          <a:p>
            <a:pPr defTabSz="584200" rtl="0" latinLnBrk="1" hangingPunct="0"/>
            <a:r>
              <a:rPr lang="en-US" altLang="en-US" sz="2000" dirty="0">
                <a:latin typeface="Janda Everyday Casual" panose="02000503000000020004" pitchFamily="2" charset="77"/>
                <a:ea typeface="ＭＳ Ｐゴシック" charset="-128"/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22409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gl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52400"/>
            <a:ext cx="6248400" cy="8535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G Lego House" panose="02000503000000020004" pitchFamily="2" charset="77"/>
              </a:rPr>
              <a:t>Homework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95037-9AC8-384B-BC16-EFB96CC69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" y="-14288"/>
            <a:ext cx="1152281" cy="1143000"/>
          </a:xfrm>
          <a:prstGeom prst="rect">
            <a:avLst/>
          </a:prstGeom>
        </p:spPr>
      </p:pic>
      <p:sp>
        <p:nvSpPr>
          <p:cNvPr id="9" name="Shape 182">
            <a:extLst>
              <a:ext uri="{FF2B5EF4-FFF2-40B4-BE49-F238E27FC236}">
                <a16:creationId xmlns:a16="http://schemas.microsoft.com/office/drawing/2014/main" id="{0B0F1FFE-A510-5747-9F69-32C2D5DCABFD}"/>
              </a:ext>
            </a:extLst>
          </p:cNvPr>
          <p:cNvSpPr txBox="1">
            <a:spLocks/>
          </p:cNvSpPr>
          <p:nvPr/>
        </p:nvSpPr>
        <p:spPr>
          <a:xfrm>
            <a:off x="109660" y="1020206"/>
            <a:ext cx="9143429" cy="571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572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1pPr>
            <a:lvl2pPr marL="9144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2pPr>
            <a:lvl3pPr marL="13716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3pPr>
            <a:lvl4pPr marL="18288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4pPr>
            <a:lvl5pPr marL="22860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5pPr>
            <a:lvl6pPr marL="27432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6pPr>
            <a:lvl7pPr marL="32004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7pPr>
            <a:lvl8pPr marL="36576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8pPr>
            <a:lvl9pPr marL="4114800" indent="-457200" defTabSz="584200" eaLnBrk="1" hangingPunct="1">
              <a:spcBef>
                <a:spcPts val="4000"/>
              </a:spcBef>
              <a:buSzPct val="50000"/>
              <a:buBlip>
                <a:blip r:embed="rId5"/>
              </a:buBlip>
              <a:defRPr sz="3600">
                <a:solidFill>
                  <a:srgbClr val="006288"/>
                </a:solidFill>
                <a:latin typeface="+mj-lt"/>
                <a:ea typeface="+mj-ea"/>
                <a:cs typeface="+mj-cs"/>
                <a:sym typeface="Georgia"/>
              </a:defRPr>
            </a:lvl9pPr>
          </a:lstStyle>
          <a:p>
            <a:pPr marL="0" indent="0" algn="l">
              <a:spcBef>
                <a:spcPts val="28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Homework is given on Monday and due on Friday morning. </a:t>
            </a:r>
          </a:p>
          <a:p>
            <a:pPr lvl="1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Will be emailed out every Monday morning</a:t>
            </a:r>
          </a:p>
          <a:p>
            <a:pPr lvl="1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Return packets in daily folder on Friday</a:t>
            </a:r>
          </a:p>
          <a:p>
            <a:pPr marL="0" indent="0" algn="l">
              <a:spcBef>
                <a:spcPts val="280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Online components may include: </a:t>
            </a:r>
            <a:r>
              <a:rPr lang="en-US" sz="2400" dirty="0" err="1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Xtra</a:t>
            </a: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 Math, ST Math, Spelling City</a:t>
            </a:r>
          </a:p>
          <a:p>
            <a:pPr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The homework is consistent throughout the grade level </a:t>
            </a:r>
          </a:p>
          <a:p>
            <a:pPr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Parents are encouraged to check work </a:t>
            </a:r>
          </a:p>
          <a:p>
            <a:pPr algn="l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Enrichment opportunities on class website</a:t>
            </a:r>
          </a:p>
          <a:p>
            <a:pPr marL="0" indent="0" algn="ctr">
              <a:spcBef>
                <a:spcPts val="28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Janda Everyday Casual" panose="02000503000000020004" pitchFamily="2" charset="77"/>
                <a:ea typeface="HelloTeacher Medium" panose="02000603000000000000" pitchFamily="2" charset="0"/>
              </a:rPr>
              <a:t>Please let me know via e-mail of any difficulties you or your child may be having!</a:t>
            </a:r>
          </a:p>
        </p:txBody>
      </p:sp>
    </p:spTree>
    <p:extLst>
      <p:ext uri="{BB962C8B-B14F-4D97-AF65-F5344CB8AC3E}">
        <p14:creationId xmlns:p14="http://schemas.microsoft.com/office/powerpoint/2010/main" val="47212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cculent " id="{9E1114BE-4FB7-6544-8C25-5E3EE8771D10}" vid="{1B9267DD-B7E9-344D-BBCF-657B91FE1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663</Words>
  <Application>Microsoft Macintosh PowerPoint</Application>
  <PresentationFormat>On-screen Show (4:3)</PresentationFormat>
  <Paragraphs>168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Georgia</vt:lpstr>
      <vt:lpstr>HelloTeacher Medium</vt:lpstr>
      <vt:lpstr>Janda Everyday Casual</vt:lpstr>
      <vt:lpstr>KG Lego House</vt:lpstr>
      <vt:lpstr>Times New Roman</vt:lpstr>
      <vt:lpstr>Wingdings</vt:lpstr>
      <vt:lpstr>Office Theme</vt:lpstr>
      <vt:lpstr>Welcome to Mrs. Eick’s  2nd Grade Back to School Night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Eick’s  2nd Grade Back to School Night </dc:title>
  <dc:creator>Microsoft Office User</dc:creator>
  <cp:lastModifiedBy>Microsoft Office User</cp:lastModifiedBy>
  <cp:revision>6</cp:revision>
  <dcterms:created xsi:type="dcterms:W3CDTF">2019-08-25T20:17:10Z</dcterms:created>
  <dcterms:modified xsi:type="dcterms:W3CDTF">2019-08-30T14:24:51Z</dcterms:modified>
</cp:coreProperties>
</file>